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3"/>
  </p:notesMasterIdLst>
  <p:sldIdLst>
    <p:sldId id="525" r:id="rId2"/>
    <p:sldId id="526" r:id="rId3"/>
    <p:sldId id="667" r:id="rId4"/>
    <p:sldId id="663" r:id="rId5"/>
    <p:sldId id="678" r:id="rId6"/>
    <p:sldId id="657" r:id="rId7"/>
    <p:sldId id="689" r:id="rId8"/>
    <p:sldId id="690" r:id="rId9"/>
    <p:sldId id="691" r:id="rId10"/>
    <p:sldId id="692" r:id="rId11"/>
    <p:sldId id="669" r:id="rId12"/>
    <p:sldId id="679" r:id="rId13"/>
    <p:sldId id="680" r:id="rId14"/>
    <p:sldId id="684" r:id="rId15"/>
    <p:sldId id="693" r:id="rId16"/>
    <p:sldId id="695" r:id="rId17"/>
    <p:sldId id="694" r:id="rId18"/>
    <p:sldId id="696" r:id="rId19"/>
    <p:sldId id="685" r:id="rId20"/>
    <p:sldId id="697" r:id="rId21"/>
    <p:sldId id="32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ad" initials="A" lastIdx="1" clrIdx="0">
    <p:extLst>
      <p:ext uri="{19B8F6BF-5375-455C-9EA6-DF929625EA0E}">
        <p15:presenceInfo xmlns:p15="http://schemas.microsoft.com/office/powerpoint/2012/main" userId="Asad" providerId="None"/>
      </p:ext>
    </p:extLst>
  </p:cmAuthor>
  <p:cmAuthor id="2" name="MUHAMMAD ASAD" initials="MA" lastIdx="2" clrIdx="1">
    <p:extLst>
      <p:ext uri="{19B8F6BF-5375-455C-9EA6-DF929625EA0E}">
        <p15:presenceInfo xmlns:p15="http://schemas.microsoft.com/office/powerpoint/2012/main" userId="MUHAMMAD AS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079"/>
    <a:srgbClr val="D28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002" autoAdjust="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0070C-3A74-4D6A-A611-C1D10F811A9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513F1-E650-4010-9EE1-2A04A72B86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3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5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7033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66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2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4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8627" y="0"/>
            <a:ext cx="2293373" cy="1793966"/>
          </a:xfrm>
        </p:spPr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0E2D8-4058-440F-A0E4-461AC8E86FF6}"/>
              </a:ext>
            </a:extLst>
          </p:cNvPr>
          <p:cNvSpPr/>
          <p:nvPr userDrawn="1"/>
        </p:nvSpPr>
        <p:spPr>
          <a:xfrm>
            <a:off x="10651919" y="-92075"/>
            <a:ext cx="1540081" cy="1356205"/>
          </a:xfrm>
          <a:prstGeom prst="rect">
            <a:avLst/>
          </a:prstGeom>
          <a:blipFill dpi="0" rotWithShape="1">
            <a:blip r:embed="rId2" cstate="print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6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6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4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0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6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C37FF-DFB4-4221-B525-F1005A913BEE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C160B-9807-445B-9A28-74C5A158A6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6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mailto:asadali@uosahiwal.edu.p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0CB4-B954-47A7-BB71-121A9E04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36324"/>
            <a:ext cx="10353762" cy="538535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  <a:t>Marketing</a:t>
            </a: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br>
              <a:rPr lang="en-US" dirty="0">
                <a:solidFill>
                  <a:srgbClr val="FFFF00"/>
                </a:solidFill>
                <a:effectLst/>
                <a:latin typeface="Arial Black" panose="020B0A04020102020204" pitchFamily="34" charset="0"/>
              </a:rPr>
            </a:br>
            <a: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Lecture # 20</a:t>
            </a: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br>
              <a:rPr lang="en-US" sz="320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Muhammad asad</a:t>
            </a:r>
            <a:br>
              <a:rPr lang="en-US" sz="2200" dirty="0">
                <a:effectLst/>
                <a:latin typeface="Arial Black" panose="020B0A04020102020204" pitchFamily="34" charset="0"/>
              </a:rPr>
            </a:br>
            <a:br>
              <a:rPr lang="en-US" sz="2200" dirty="0"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Instructor </a:t>
            </a:r>
            <a:br>
              <a:rPr lang="en-US" sz="2200" dirty="0">
                <a:effectLst/>
                <a:latin typeface="Arial Black" panose="020B0A04020102020204" pitchFamily="34" charset="0"/>
              </a:rPr>
            </a:br>
            <a:br>
              <a:rPr lang="en-US" sz="1200" dirty="0">
                <a:effectLst/>
                <a:latin typeface="Arial Black" panose="020B0A04020102020204" pitchFamily="34" charset="0"/>
              </a:rPr>
            </a:br>
            <a:r>
              <a:rPr lang="en-US" sz="2200" dirty="0">
                <a:effectLst/>
                <a:latin typeface="Arial Black" panose="020B0A04020102020204" pitchFamily="34" charset="0"/>
              </a:rPr>
              <a:t>department of computer science </a:t>
            </a: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667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2FD64B80-FDF8-40FF-928C-61BEEC151DAF}"/>
              </a:ext>
            </a:extLst>
          </p:cNvPr>
          <p:cNvSpPr/>
          <p:nvPr/>
        </p:nvSpPr>
        <p:spPr>
          <a:xfrm>
            <a:off x="5211580" y="1075544"/>
            <a:ext cx="1768839" cy="1349115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80BE33-B5A5-40F3-A084-35B6E2EE0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799" y="4458087"/>
            <a:ext cx="1792379" cy="1408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D5349-52F2-4554-AC0B-468742E9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4" y="3548919"/>
            <a:ext cx="4735051" cy="3198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AE226-9905-4CF9-ABF1-1D6390E1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8" y="110554"/>
            <a:ext cx="4735050" cy="31600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EA6DF1-A5BE-4F19-B41B-E49F480B4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10554"/>
            <a:ext cx="4735052" cy="30879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465147-6013-4D30-828D-213BB66CB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057" y="3578899"/>
            <a:ext cx="4735049" cy="31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223422"/>
            <a:ext cx="10976373" cy="6411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000" b="1" dirty="0">
                <a:solidFill>
                  <a:srgbClr val="92D05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FUNCTIONS RELATED TO PACKAGING</a:t>
            </a: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PROTECTION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Proper packaging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product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any kind of damage.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air tight containers/packets.</a:t>
            </a:r>
          </a:p>
          <a:p>
            <a:pPr marL="0" indent="0" algn="just">
              <a:buNone/>
            </a:pPr>
            <a:endParaRPr lang="en-US" sz="1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IDENTIFICATION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Packaging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identify the product easily.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in a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Dove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product, the pure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packaging and the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letter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recognized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 a distance.</a:t>
            </a:r>
          </a:p>
          <a:p>
            <a:pPr marL="0" indent="0" algn="just">
              <a:buNone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CONVENIENCE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Packaging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consumer to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handle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product conveniently.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milk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packed in packets and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cold drinks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bottles are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convenient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shift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 place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another.</a:t>
            </a: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345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223422"/>
            <a:ext cx="10976373" cy="6411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PROMOTION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Packaging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promote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product.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Kinder Joy chocolate’s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attractive packaging encourages customers to buy the product.</a:t>
            </a: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B87C3-532E-4854-BDA6-64377F13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944" y="2739007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6187B-DF43-49F5-BB8C-50229CC1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5" y="2739006"/>
            <a:ext cx="6119022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332816"/>
            <a:ext cx="10976373" cy="61923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000" b="1" dirty="0">
                <a:solidFill>
                  <a:srgbClr val="92D05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IMPORTANCE OF PACKAGING</a:t>
            </a:r>
          </a:p>
          <a:p>
            <a:pPr marL="0" indent="0" algn="just">
              <a:buNone/>
            </a:pPr>
            <a:endParaRPr lang="en-US" sz="1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RISING STANDARD OF HEALTH AND SANITATION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Packaged goods are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preferred,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the chances of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pollution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adulteration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products are less.</a:t>
            </a:r>
          </a:p>
          <a:p>
            <a:pPr marL="0" indent="0" algn="just">
              <a:buNone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SELF-SERVICE OUTLETS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Products with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attractive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packaging are picked by consumers in such stores.</a:t>
            </a:r>
          </a:p>
          <a:p>
            <a:pPr marL="0" indent="0" algn="just">
              <a:buNone/>
            </a:pPr>
            <a:endParaRPr lang="en-US" sz="1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 DIFFERENTIATION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Packing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consumers to differentiate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products on the basis of its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size, color or material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packaging.</a:t>
            </a:r>
          </a:p>
          <a:p>
            <a:pPr marL="0" indent="0" algn="just">
              <a:buNone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43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683" y="1345366"/>
            <a:ext cx="10904633" cy="41672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INNOVATIVE OPPORTUNITIES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Innovative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methods of packaging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improve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marketing the products.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products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remain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longer period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time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refrigeration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Hence, such a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marketing the product.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8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415786"/>
            <a:ext cx="10976373" cy="60264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2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3: LABELLING</a:t>
            </a:r>
          </a:p>
          <a:p>
            <a:pPr marL="0" indent="0">
              <a:buNone/>
            </a:pPr>
            <a:endParaRPr lang="en-US" sz="8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providing information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product --- In the form of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a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the package of the product. 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Information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provided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these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contains descriptions about a product’s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date of manufacturing &amp; expire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quality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price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contents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method of use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 marL="0" indent="0" algn="just">
              <a:buNone/>
            </a:pPr>
            <a:endParaRPr lang="en-US" sz="13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99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572658"/>
            <a:ext cx="10976373" cy="5712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3000" b="1" dirty="0">
                <a:solidFill>
                  <a:srgbClr val="92D05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FUNCTIONS RELATED TO LABELLING</a:t>
            </a:r>
          </a:p>
          <a:p>
            <a:pPr marL="0" indent="0" algn="just">
              <a:buNone/>
            </a:pPr>
            <a:endParaRPr lang="en-US" sz="8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DESCRIPTION OF USE AND CONTENTS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label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describes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product and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specifies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its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 useful information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product, the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caution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be taken while using it, the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use and etc.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soup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ingredients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preparation are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mentioned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a packet of soup.</a:t>
            </a:r>
          </a:p>
          <a:p>
            <a:pPr marL="0" indent="0" algn="just">
              <a:buNone/>
            </a:pPr>
            <a:endParaRPr lang="en-US" sz="1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04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223422"/>
            <a:ext cx="10976373" cy="64111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GRADING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Enables grading of the product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 various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categories.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 brand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Nestle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sells various flavors of </a:t>
            </a:r>
            <a:r>
              <a:rPr lang="en-US" sz="2600" dirty="0" err="1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Fruita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Vitals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 different label categories.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5BDA87-04A4-4302-B694-7D896887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31" y="2573881"/>
            <a:ext cx="7679336" cy="406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1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317826"/>
            <a:ext cx="10976373" cy="6222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IDENTIFICATION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Helps consumers in identifying the product or brand.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name of the product is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the package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makes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one’s favorite brand much easier.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Similarly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 label provides other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useful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information as well such as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product,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product and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maximum retail price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buNone/>
            </a:pP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PROMOTION OF THE PRODUCT 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label helps in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attracting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customers, thereby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promotion of the product.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Moreover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any information regarding 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 promotion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schemes is provided by the label.</a:t>
            </a:r>
          </a:p>
        </p:txBody>
      </p:sp>
    </p:spTree>
    <p:extLst>
      <p:ext uri="{BB962C8B-B14F-4D97-AF65-F5344CB8AC3E}">
        <p14:creationId xmlns:p14="http://schemas.microsoft.com/office/powerpoint/2010/main" val="3430062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ABF0D3-C19C-4898-BDEB-7D44807B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5999" cy="3275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DEF4B-E278-44D9-A1B5-4E0CAF52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10" y="0"/>
            <a:ext cx="580618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96F12-A159-4ADE-A5BB-26F4250E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2648"/>
            <a:ext cx="6095998" cy="327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8B56F-67E7-4FDB-BCAC-99DDC54E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3" y="372715"/>
            <a:ext cx="10520334" cy="5400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9830C3-E8D0-48C9-B357-CF7E1E1C1690}"/>
              </a:ext>
            </a:extLst>
          </p:cNvPr>
          <p:cNvSpPr txBox="1">
            <a:spLocks/>
          </p:cNvSpPr>
          <p:nvPr/>
        </p:nvSpPr>
        <p:spPr>
          <a:xfrm>
            <a:off x="835833" y="455759"/>
            <a:ext cx="10520334" cy="578788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ctr">
              <a:buFont typeface="Arial" panose="020B0604020202020204" pitchFamily="34" charset="0"/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 algn="just">
              <a:buFont typeface="Arial" panose="020B0604020202020204" pitchFamily="34" charset="0"/>
              <a:buNone/>
            </a:pPr>
            <a:r>
              <a:rPr lang="en-US" sz="4500" u="sng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Key Learning Point :-</a:t>
            </a:r>
          </a:p>
          <a:p>
            <a:pPr algn="just"/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40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Discussion about the market Mix --- Product</a:t>
            </a: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441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317826"/>
            <a:ext cx="10976373" cy="62223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3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00" b="1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REQUIRED ACCORDING TO LAW 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as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 the law is also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 the label of the product.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as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it is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mandatory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tobacco-producing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companies to print a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the packet of the product. </a:t>
            </a: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5682E-C79D-4DE1-94D4-D3CE5345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610" y="2593298"/>
            <a:ext cx="3048136" cy="39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20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EA09E-D415-4BE0-A35B-78651178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414106"/>
            <a:ext cx="11105322" cy="61324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ANY QUESTION</a:t>
            </a: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 can contact me at: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  <a:hlinkClick r:id="rId2"/>
              </a:rPr>
              <a:t>asadali@uosahiwal.edu.pk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Your query will be answered within one working day.</a:t>
            </a:r>
            <a:endParaRPr lang="en-US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F910E-174A-4E99-A14B-F5309D3C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40" y="1135545"/>
            <a:ext cx="15430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5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586511"/>
            <a:ext cx="10976373" cy="56849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PRODUCT MIX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Essential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related to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 quality, design, packaging and variety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etc. ---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producer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offers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the market.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b="1" u="sng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COMPONENTS OF PRODUCT MIX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6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1:</a:t>
            </a:r>
            <a:r>
              <a:rPr lang="en-US" sz="26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BRANDING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			</a:t>
            </a:r>
            <a:r>
              <a:rPr lang="en-US" sz="26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2: </a:t>
            </a:r>
            <a:r>
              <a:rPr lang="en-US" sz="26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PACKAGING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				</a:t>
            </a:r>
            <a:r>
              <a:rPr lang="en-US" sz="26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3:</a:t>
            </a:r>
            <a:r>
              <a:rPr lang="en-US" sz="2600" dirty="0"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LABELLING</a:t>
            </a:r>
            <a:endParaRPr lang="en-US" sz="2600" dirty="0"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07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415786"/>
            <a:ext cx="10976373" cy="60264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2: PACKAGING</a:t>
            </a:r>
          </a:p>
          <a:p>
            <a:pPr marL="0" indent="0">
              <a:buNone/>
            </a:pPr>
            <a:endParaRPr lang="en-US" sz="800" dirty="0">
              <a:solidFill>
                <a:srgbClr val="FFFF00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developing, designing and producing 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container or wrapper of a product --- It is one of the most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functions of marketing.</a:t>
            </a:r>
          </a:p>
          <a:p>
            <a:pPr marL="0" indent="0" algn="just">
              <a:buNone/>
            </a:pPr>
            <a:endParaRPr lang="en-US" sz="13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600" u="sng" dirty="0">
                <a:solidFill>
                  <a:srgbClr val="FFFF00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LEVELS OF PACKAGING</a:t>
            </a:r>
          </a:p>
          <a:p>
            <a:pPr marL="0" indent="0" algn="just">
              <a:buNone/>
            </a:pP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levels of packaging which are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primary package, secondary package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transportation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600" b="1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shipping package</a:t>
            </a:r>
            <a:r>
              <a:rPr lang="en-US" sz="26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51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415786"/>
            <a:ext cx="10976373" cy="602642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PRIMARY PACKAGING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package, which has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enclosed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actual commodity --- Such package remains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attached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with the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actual commodity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until the consumers have completely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--- Its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 purpose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product and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 or attract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customer.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900" dirty="0">
              <a:solidFill>
                <a:srgbClr val="FFFF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Tooth paste tube, bottles of medicines, cigarette packets, match box and etc.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9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5941E-1170-45E3-B383-55AD7DBAD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6" y="71204"/>
            <a:ext cx="4914936" cy="3357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C4220-A20B-4740-A50D-F158D1BDA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53"/>
          <a:stretch/>
        </p:blipFill>
        <p:spPr>
          <a:xfrm>
            <a:off x="7150308" y="71204"/>
            <a:ext cx="4914936" cy="33577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D64B80-FDF8-40FF-928C-61BEEC151DAF}"/>
              </a:ext>
            </a:extLst>
          </p:cNvPr>
          <p:cNvSpPr/>
          <p:nvPr/>
        </p:nvSpPr>
        <p:spPr>
          <a:xfrm>
            <a:off x="5211580" y="1075544"/>
            <a:ext cx="1768839" cy="1349115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504D6-BEFD-4A2C-9BB9-5CEB8D348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07" y="3537679"/>
            <a:ext cx="4914936" cy="3249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5B350-0C2D-420A-9362-0D93B641A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6" y="3537678"/>
            <a:ext cx="4944917" cy="3249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0BE33-B5A5-40F3-A084-35B6E2EE0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99" y="4458087"/>
            <a:ext cx="1792379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415786"/>
            <a:ext cx="10976373" cy="602642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SECONDARY PACKAGING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cover is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the primary package for its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protection 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--- After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bringing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product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being ready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use the product --- The secondary package is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taken-off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thrown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consumers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 not keep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secondary package </a:t>
            </a:r>
            <a:r>
              <a:rPr lang="en-US" sz="2600" dirty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long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--- Its main purpose to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protect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products and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branding 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 shipping.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cardboard-box in which tube of toothpaste is packed, the cover of soap and etc. 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57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C4220-A20B-4740-A50D-F158D1BDA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53"/>
          <a:stretch/>
        </p:blipFill>
        <p:spPr>
          <a:xfrm>
            <a:off x="126758" y="149903"/>
            <a:ext cx="4914936" cy="335779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D64B80-FDF8-40FF-928C-61BEEC151DAF}"/>
              </a:ext>
            </a:extLst>
          </p:cNvPr>
          <p:cNvSpPr/>
          <p:nvPr/>
        </p:nvSpPr>
        <p:spPr>
          <a:xfrm>
            <a:off x="5211580" y="1075544"/>
            <a:ext cx="1768839" cy="1349115"/>
          </a:xfrm>
          <a:prstGeom prst="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504D6-BEFD-4A2C-9BB9-5CEB8D34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8" y="3558289"/>
            <a:ext cx="4914936" cy="3249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0BE33-B5A5-40F3-A084-35B6E2EE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799" y="4458087"/>
            <a:ext cx="1792379" cy="1408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D5349-52F2-4554-AC0B-468742E92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191" y="3608879"/>
            <a:ext cx="4735051" cy="3198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AE226-9905-4CF9-ABF1-1D6390E16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191" y="149903"/>
            <a:ext cx="4735050" cy="31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0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DABC-5569-4DA6-97C1-766DCA7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13" y="415786"/>
            <a:ext cx="10976373" cy="602642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TRANSPORTATION / SHIPPING PACKAGING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facilitate, the identification, transportation,  and storing of the products  --- It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essential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to keep them stored for a long time, to carry them far away, and need to be loaded and unloaded several times ---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shipping package, there may be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primary and secondary packages. Its main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to properly protect shipments --- </a:t>
            </a: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their time in transit.</a:t>
            </a:r>
            <a:endParaRPr lang="en-US" sz="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fr-FR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Wooden</a:t>
            </a:r>
            <a:r>
              <a:rPr lang="fr-FR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boxes, cartons, </a:t>
            </a:r>
            <a:r>
              <a:rPr lang="fr-FR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cardboard</a:t>
            </a:r>
            <a:r>
              <a:rPr lang="fr-FR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boxers, plastic boxes and etc. </a:t>
            </a:r>
            <a:endParaRPr lang="en-US" sz="105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64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1105012</TotalTime>
  <Words>923</Words>
  <Application>Microsoft Office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Bookman Old Style</vt:lpstr>
      <vt:lpstr>Calibri</vt:lpstr>
      <vt:lpstr>Rockwell</vt:lpstr>
      <vt:lpstr>Wingdings</vt:lpstr>
      <vt:lpstr>Damask</vt:lpstr>
      <vt:lpstr>Marketing   Lecture # 20   Muhammad asad  Instructor   department of computer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</dc:creator>
  <cp:lastModifiedBy>MUHAMMAD ASAD</cp:lastModifiedBy>
  <cp:revision>1433</cp:revision>
  <dcterms:created xsi:type="dcterms:W3CDTF">2018-04-05T17:48:54Z</dcterms:created>
  <dcterms:modified xsi:type="dcterms:W3CDTF">2022-05-31T04:33:25Z</dcterms:modified>
</cp:coreProperties>
</file>